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61" r:id="rId6"/>
    <p:sldId id="262" r:id="rId7"/>
  </p:sldIdLst>
  <p:sldSz cx="12192000" cy="6858000"/>
  <p:notesSz cx="6858000" cy="9144000"/>
  <p:embeddedFontLst>
    <p:embeddedFont>
      <p:font typeface="PolySans Median" panose="020B0604020202020204" charset="0"/>
      <p:regular r:id="rId8"/>
      <p:bold r:id="rId9"/>
    </p:embeddedFont>
    <p:embeddedFont>
      <p:font typeface="PolySans Neutral" panose="020B0604020202020204" charset="0"/>
      <p:regular r:id="rId10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EE4"/>
    <a:srgbClr val="FF0000"/>
    <a:srgbClr val="471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4A30F-BA23-4040-B155-8B080CB30FF7}" v="1" dt="2025-11-11T11:08:3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l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1A9-037F-3B28-A111-E092A803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62" y="645564"/>
            <a:ext cx="8536578" cy="2413000"/>
          </a:xfrm>
        </p:spPr>
        <p:txBody>
          <a:bodyPr lIns="0" anchor="b">
            <a:normAutofit/>
          </a:bodyPr>
          <a:lstStyle>
            <a:lvl1pPr algn="l">
              <a:defRPr sz="4800" b="0" i="0">
                <a:solidFill>
                  <a:srgbClr val="009EE4"/>
                </a:solidFill>
                <a:latin typeface="PolySans Neutral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7EFC9-493A-BFD1-6784-39135527A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662" y="3049204"/>
            <a:ext cx="7903029" cy="1673376"/>
          </a:xfr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PolySans Media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24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83" y="2023790"/>
            <a:ext cx="9794966" cy="3737248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4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5F8F43-9B91-856F-EFF4-40B0EAA3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3" y="698227"/>
            <a:ext cx="9794966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009E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066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achtergrond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gradient&#10;&#10;Description automatically generated">
            <a:extLst>
              <a:ext uri="{FF2B5EF4-FFF2-40B4-BE49-F238E27FC236}">
                <a16:creationId xmlns:a16="http://schemas.microsoft.com/office/drawing/2014/main" id="{8276002A-F96D-1A8F-99AD-EF256E4B5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311A9-037F-3B28-A111-E092A803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62" y="1221376"/>
            <a:ext cx="8536578" cy="2413000"/>
          </a:xfrm>
        </p:spPr>
        <p:txBody>
          <a:bodyPr lIns="0"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PolySans Neutral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7EFC9-493A-BFD1-6784-39135527A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662" y="3625016"/>
            <a:ext cx="7903029" cy="1673376"/>
          </a:xfr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PolySans Media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342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3" y="698227"/>
            <a:ext cx="5066211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4719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83" y="2023790"/>
            <a:ext cx="5066211" cy="37372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58A29-9457-AA5E-BC6F-D203B7810E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3325" y="960438"/>
            <a:ext cx="4951413" cy="4957762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30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eel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58A29-9457-AA5E-BC6F-D203B7810E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3325" y="960438"/>
            <a:ext cx="4951413" cy="4957762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14F7480-5E78-C51E-1B6A-6C75A6C645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3680" y="960438"/>
            <a:ext cx="4951413" cy="4957762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987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kst - 2 kolo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3" y="698227"/>
            <a:ext cx="9794966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4719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83" y="2023790"/>
            <a:ext cx="9794966" cy="3737248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kst - 2 koloms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3" y="698227"/>
            <a:ext cx="9794966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009E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83" y="2023790"/>
            <a:ext cx="9794966" cy="3737248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2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pa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280" y="698227"/>
            <a:ext cx="5066211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009E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80" y="2023790"/>
            <a:ext cx="5066211" cy="37372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58A29-9457-AA5E-BC6F-D203B7810E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53297" cy="6858000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10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280" y="698227"/>
            <a:ext cx="5066211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4719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80" y="2023790"/>
            <a:ext cx="5066211" cy="37372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58A29-9457-AA5E-BC6F-D203B7810E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53297" cy="6858000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74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A9BE-B260-A76B-B7C5-410CA92E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280" y="698227"/>
            <a:ext cx="5314406" cy="1325563"/>
          </a:xfrm>
        </p:spPr>
        <p:txBody>
          <a:bodyPr lIns="0"/>
          <a:lstStyle>
            <a:lvl1pPr>
              <a:lnSpc>
                <a:spcPts val="4280"/>
              </a:lnSpc>
              <a:defRPr>
                <a:solidFill>
                  <a:srgbClr val="009E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9890F0-EC3C-5803-1B49-2A374FF87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81" y="2023790"/>
            <a:ext cx="5314406" cy="3737248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SzPct val="14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58A29-9457-AA5E-BC6F-D203B7810E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53297" cy="6858000"/>
          </a:xfrm>
          <a:solidFill>
            <a:srgbClr val="009EE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42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7B019-9DD5-3414-9A95-1D8F2402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9C76B-F515-F218-509E-DDB3E8265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B567-B240-25C4-FC7C-BE5F10967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EE4"/>
                </a:solidFill>
              </a:defRPr>
            </a:lvl1pPr>
          </a:lstStyle>
          <a:p>
            <a:fld id="{849A49E9-54AF-7B47-B0B9-817CD446F5B0}" type="datetimeFigureOut">
              <a:rPr lang="en-NL" smtClean="0"/>
              <a:pPr/>
              <a:t>11/12/2025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6A90-E495-7AE3-8CF2-0E08AB9DA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EE4"/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99521-F2C8-E7F7-DBB1-E1D23DC9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EE4"/>
                </a:solidFill>
              </a:defRPr>
            </a:lvl1pPr>
          </a:lstStyle>
          <a:p>
            <a:fld id="{D997BBBB-38AD-C644-8203-7EF3B3651093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06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9EE4"/>
          </a:solidFill>
          <a:latin typeface="PolySans Medi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9EE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9EE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9EE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9EE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9EE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ederbestek.nl/" TargetMode="External"/><Relationship Id="rId13" Type="http://schemas.openxmlformats.org/officeDocument/2006/relationships/hyperlink" Target="https://www.bouwendnederland.nl/" TargetMode="External"/><Relationship Id="rId18" Type="http://schemas.openxmlformats.org/officeDocument/2006/relationships/hyperlink" Target="https://tkideltatechnologie.nl/proeftuinen/" TargetMode="External"/><Relationship Id="rId26" Type="http://schemas.openxmlformats.org/officeDocument/2006/relationships/hyperlink" Target="https://groenkeur.nl/avada_faq/wat-is-een-lior/" TargetMode="External"/><Relationship Id="rId3" Type="http://schemas.openxmlformats.org/officeDocument/2006/relationships/hyperlink" Target="https://www.omgevingswijzer.org/" TargetMode="External"/><Relationship Id="rId21" Type="http://schemas.openxmlformats.org/officeDocument/2006/relationships/hyperlink" Target="https://www.gripopgrondstromen.nl/" TargetMode="External"/><Relationship Id="rId7" Type="http://schemas.openxmlformats.org/officeDocument/2006/relationships/hyperlink" Target="https://bouwcirculair.nl/" TargetMode="External"/><Relationship Id="rId12" Type="http://schemas.openxmlformats.org/officeDocument/2006/relationships/hyperlink" Target="https://www.hetnieuwenormaal.nl/leidraden/infra/prestatieniveaus/" TargetMode="External"/><Relationship Id="rId17" Type="http://schemas.openxmlformats.org/officeDocument/2006/relationships/hyperlink" Target="https://www.slimcirculair.nl/" TargetMode="External"/><Relationship Id="rId25" Type="http://schemas.openxmlformats.org/officeDocument/2006/relationships/hyperlink" Target="https://www.sloopcirculair.nl/marktplaatsen/" TargetMode="External"/><Relationship Id="rId2" Type="http://schemas.openxmlformats.org/officeDocument/2006/relationships/hyperlink" Target="https://www.duurzaamgww.nl/documenten/58-ambitieweb" TargetMode="External"/><Relationship Id="rId16" Type="http://schemas.openxmlformats.org/officeDocument/2006/relationships/hyperlink" Target="https://www.co2-prestatieladder.nl/" TargetMode="External"/><Relationship Id="rId20" Type="http://schemas.openxmlformats.org/officeDocument/2006/relationships/hyperlink" Target="https://bouwcirculair.nl/het-netwerk/asfaltketens/asfaltketen-noord-nederland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uurzame-infra.nl/" TargetMode="External"/><Relationship Id="rId11" Type="http://schemas.openxmlformats.org/officeDocument/2006/relationships/hyperlink" Target="https://www.duurzame-infra.nl/organisaties/overkoepelende-themas/sturen-met-mki" TargetMode="External"/><Relationship Id="rId24" Type="http://schemas.openxmlformats.org/officeDocument/2006/relationships/hyperlink" Target="https://www.betonakkoord.nl/" TargetMode="External"/><Relationship Id="rId5" Type="http://schemas.openxmlformats.org/officeDocument/2006/relationships/hyperlink" Target="https://platformwow.nl/" TargetMode="External"/><Relationship Id="rId15" Type="http://schemas.openxmlformats.org/officeDocument/2006/relationships/hyperlink" Target="https://www.duurzaamgww.nl/over-kci" TargetMode="External"/><Relationship Id="rId23" Type="http://schemas.openxmlformats.org/officeDocument/2006/relationships/hyperlink" Target="https://www.npdwegverharding.nl/" TargetMode="External"/><Relationship Id="rId10" Type="http://schemas.openxmlformats.org/officeDocument/2006/relationships/hyperlink" Target="https://www.crow.nl/kennisproducten/handreiking-mobiliteit-en-duurzame-gebiedsontwikkeling/" TargetMode="External"/><Relationship Id="rId19" Type="http://schemas.openxmlformats.org/officeDocument/2006/relationships/hyperlink" Target="https://bouwcirculair.nl/het-netwerk/betonketens/betonketen-fryslan/" TargetMode="External"/><Relationship Id="rId4" Type="http://schemas.openxmlformats.org/officeDocument/2006/relationships/hyperlink" Target="https://deverschilmakers.nl/" TargetMode="External"/><Relationship Id="rId9" Type="http://schemas.openxmlformats.org/officeDocument/2006/relationships/hyperlink" Target="https://dubocalc.nl/" TargetMode="External"/><Relationship Id="rId14" Type="http://schemas.openxmlformats.org/officeDocument/2006/relationships/hyperlink" Target="https://www.opwegnaarseb.nl/" TargetMode="External"/><Relationship Id="rId22" Type="http://schemas.openxmlformats.org/officeDocument/2006/relationships/hyperlink" Target="https://www.fryslan.frl/gripopgrond" TargetMode="External"/><Relationship Id="rId27" Type="http://schemas.openxmlformats.org/officeDocument/2006/relationships/hyperlink" Target="https://circulareconomy.europa.eu/platform/sites/default/files/2025-06/Dutch%20versi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5D82-F8A6-6D06-CBC8-CBB8BF8FA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62" y="1211621"/>
            <a:ext cx="8536578" cy="2413000"/>
          </a:xfrm>
        </p:spPr>
        <p:txBody>
          <a:bodyPr/>
          <a:lstStyle/>
          <a:p>
            <a:r>
              <a:rPr lang="nl-NL" dirty="0">
                <a:latin typeface="PolySans Median" panose="00000700000000000000" pitchFamily="50" charset="0"/>
              </a:rPr>
              <a:t>Informatiebronnen circulariteit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00698-4C02-6D0B-8926-0C3079C0A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662" y="3538180"/>
            <a:ext cx="7903029" cy="1673376"/>
          </a:xfrm>
        </p:spPr>
        <p:txBody>
          <a:bodyPr/>
          <a:lstStyle/>
          <a:p>
            <a:r>
              <a:rPr lang="nl-NL" dirty="0">
                <a:latin typeface="PolySans Neutral" panose="00000500000000000000" pitchFamily="50" charset="0"/>
              </a:rPr>
              <a:t>Openbare ruimte</a:t>
            </a:r>
            <a:endParaRPr lang="en-NL" dirty="0">
              <a:latin typeface="PolySans Neutr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5347-8B70-A660-CD3D-EC70B1B0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Kennislinks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9B1B1-71DA-BFCC-B284-167529377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982" y="2023790"/>
            <a:ext cx="10634617" cy="3737248"/>
          </a:xfrm>
        </p:spPr>
        <p:txBody>
          <a:bodyPr numCol="3"/>
          <a:lstStyle/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Ambitieweb</a:t>
            </a:r>
            <a:r>
              <a:rPr lang="en-GB" sz="1600" dirty="0">
                <a:latin typeface="PolySans Neu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GWW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Omgevingswijzer</a:t>
            </a:r>
            <a:r>
              <a:rPr lang="en-GB" sz="1600" dirty="0">
                <a:latin typeface="PolySans Neutral" panose="00000500000000000000" pitchFamily="50" charset="0"/>
              </a:rPr>
              <a:t> </a:t>
            </a: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n-GB" sz="1600" dirty="0" err="1">
                <a:latin typeface="PolySans Neutral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Verschilmakers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 WOW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Duurzame</a:t>
            </a:r>
            <a:r>
              <a:rPr lang="en-GB" sz="1600" dirty="0">
                <a:latin typeface="PolySans Neutral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infra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BouwCirculair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Moederbestek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Dubo Calc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Handreiking</a:t>
            </a:r>
            <a:r>
              <a:rPr lang="en-GB" sz="1600" dirty="0">
                <a:latin typeface="PolySans Neutral" panose="000005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CROW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Sturen</a:t>
            </a:r>
            <a:r>
              <a:rPr lang="en-GB" sz="1600" dirty="0">
                <a:latin typeface="PolySans Neutral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met </a:t>
            </a:r>
            <a:r>
              <a:rPr lang="en-GB" sz="1600" dirty="0" err="1">
                <a:latin typeface="PolySans Neutral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MKl’s</a:t>
            </a:r>
            <a:r>
              <a:rPr lang="en-GB" sz="1600" dirty="0">
                <a:latin typeface="PolySans Neutral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GB" sz="1600" dirty="0" err="1">
                <a:latin typeface="PolySans Neutral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Nieuwe</a:t>
            </a:r>
            <a:r>
              <a:rPr lang="en-GB" sz="1600" dirty="0">
                <a:latin typeface="PolySans Neutral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PolySans Neutral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Normaal</a:t>
            </a:r>
            <a:r>
              <a:rPr lang="en-GB" sz="1600" dirty="0">
                <a:latin typeface="PolySans Neutral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Bouwend</a:t>
            </a:r>
            <a:r>
              <a:rPr lang="en-GB" sz="1600" dirty="0">
                <a:latin typeface="PolySans Neutral" panose="00000500000000000000" pitchFamily="50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Nederland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Schoon </a:t>
            </a:r>
            <a:r>
              <a:rPr lang="en-GB" sz="1600" dirty="0" err="1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GB" sz="1600" dirty="0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emissieloos</a:t>
            </a:r>
            <a:r>
              <a:rPr lang="en-GB" sz="1600" dirty="0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bouwen</a:t>
            </a:r>
            <a:r>
              <a:rPr lang="en-GB" sz="1600" dirty="0">
                <a:latin typeface="PolySans Neutral" panose="00000500000000000000" pitchFamily="50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KCI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CO2-Prestatieladder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Slim Circulair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Proeftuinen</a:t>
            </a:r>
            <a:r>
              <a:rPr lang="en-GB" sz="1600" dirty="0">
                <a:latin typeface="PolySans Neutral" panose="00000500000000000000" pitchFamily="50" charset="0"/>
              </a:rPr>
              <a:t> </a:t>
            </a: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Betonketen</a:t>
            </a:r>
            <a:r>
              <a:rPr lang="en-GB" sz="1600" dirty="0">
                <a:latin typeface="PolySans Neutral" panose="00000500000000000000" pitchFamily="50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Friesland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Asfaltketen</a:t>
            </a:r>
            <a:r>
              <a:rPr lang="en-GB" sz="1600" dirty="0">
                <a:latin typeface="PolySans Neutral" panose="00000500000000000000" pitchFamily="50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Noord-Nederland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Grip op </a:t>
            </a:r>
            <a:r>
              <a:rPr lang="en-GB" sz="1600" dirty="0" err="1">
                <a:latin typeface="PolySans Neutral" panose="00000500000000000000" pitchFamily="50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Grond</a:t>
            </a:r>
            <a:r>
              <a:rPr lang="en-GB" sz="1600" dirty="0">
                <a:latin typeface="PolySans Neutral" panose="00000500000000000000" pitchFamily="50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  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>
                <a:latin typeface="PolySans Neutral" panose="00000500000000000000" pitchFamily="50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Grip op </a:t>
            </a:r>
            <a:r>
              <a:rPr lang="en-GB" sz="1600" dirty="0" err="1">
                <a:latin typeface="PolySans Neutral" panose="00000500000000000000" pitchFamily="50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Grond</a:t>
            </a:r>
            <a:r>
              <a:rPr lang="en-GB" sz="1600" dirty="0">
                <a:latin typeface="PolySans Neutral" panose="00000500000000000000" pitchFamily="50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Friesland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Nationaal</a:t>
            </a:r>
            <a:r>
              <a:rPr lang="en-GB" sz="1600" dirty="0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platform </a:t>
            </a:r>
            <a:r>
              <a:rPr lang="en-GB" sz="1600" dirty="0" err="1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duurzame</a:t>
            </a:r>
            <a:r>
              <a:rPr lang="en-GB" sz="1600" dirty="0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wegverharding</a:t>
            </a:r>
            <a:r>
              <a:rPr lang="en-GB" sz="1600" dirty="0">
                <a:latin typeface="PolySans Neutral" panose="00000500000000000000" pitchFamily="50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Betonakkoord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Sloopcirculair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Groenkeur</a:t>
            </a:r>
            <a:endParaRPr lang="en-GB" sz="1600" dirty="0">
              <a:latin typeface="PolySans Neutral" panose="00000500000000000000" pitchFamily="50" charset="0"/>
            </a:endParaRPr>
          </a:p>
          <a:p>
            <a:pPr marL="457200" indent="-457200" fontAlgn="base">
              <a:buAutoNum type="arabicPeriod"/>
            </a:pPr>
            <a:r>
              <a:rPr lang="en-GB" sz="1600" dirty="0" err="1">
                <a:latin typeface="PolySans Neutral" panose="00000500000000000000" pitchFamily="50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Circulaire</a:t>
            </a:r>
            <a:r>
              <a:rPr lang="en-GB" sz="1600" dirty="0">
                <a:latin typeface="PolySans Neutral" panose="00000500000000000000" pitchFamily="50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Deal </a:t>
            </a:r>
            <a:r>
              <a:rPr lang="en-GB" sz="1600" dirty="0" err="1">
                <a:latin typeface="PolySans Neutral" panose="00000500000000000000" pitchFamily="50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Secundaire</a:t>
            </a:r>
            <a:r>
              <a:rPr lang="en-GB" sz="1600" dirty="0">
                <a:latin typeface="PolySans Neutral" panose="00000500000000000000" pitchFamily="50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dirty="0" err="1">
                <a:latin typeface="PolySans Neutral" panose="00000500000000000000" pitchFamily="50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Bouwmaterialen</a:t>
            </a:r>
            <a:endParaRPr lang="en-GB" sz="1600" dirty="0">
              <a:latin typeface="PolySans Neutr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2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1B448-C134-7688-2960-AF2BA49E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C49C1C-15AB-C0DD-3A59-246DD0D75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>
                <a:latin typeface="PolySans Neutral" panose="00000500000000000000" pitchFamily="50" charset="0"/>
              </a:rPr>
              <a:t>Via: Jorian Moree | Circulair Friesland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D8A7D974-7B25-D3B3-7C5C-6FDA9DE3B0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6" b="263"/>
          <a:stretch>
            <a:fillRect/>
          </a:stretch>
        </p:blipFill>
        <p:spPr>
          <a:xfrm>
            <a:off x="6694475" y="1015153"/>
            <a:ext cx="3605742" cy="4835314"/>
          </a:xfrm>
          <a:prstGeom prst="rect">
            <a:avLst/>
          </a:prstGeom>
          <a:solidFill>
            <a:srgbClr val="009EE4"/>
          </a:solidFill>
        </p:spPr>
      </p:pic>
    </p:spTree>
    <p:extLst>
      <p:ext uri="{BB962C8B-B14F-4D97-AF65-F5344CB8AC3E}">
        <p14:creationId xmlns:p14="http://schemas.microsoft.com/office/powerpoint/2010/main" val="155121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CF">
      <a:dk1>
        <a:srgbClr val="EA2017"/>
      </a:dk1>
      <a:lt1>
        <a:srgbClr val="FFFFFF"/>
      </a:lt1>
      <a:dk2>
        <a:srgbClr val="461965"/>
      </a:dk2>
      <a:lt2>
        <a:srgbClr val="FEFFFF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EA2017"/>
      </a:hlink>
      <a:folHlink>
        <a:srgbClr val="A3170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d75c31-3f3d-4548-b639-828759d2d48e" xsi:nil="true"/>
    <lcf76f155ced4ddcb4097134ff3c332f xmlns="ebd54431-b1cd-4822-ba87-6978dc8763a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37168AD80484FA9EFF3062E077745" ma:contentTypeVersion="14" ma:contentTypeDescription="Een nieuw document maken." ma:contentTypeScope="" ma:versionID="a5e399ceda9699a14af634fd29083d5c">
  <xsd:schema xmlns:xsd="http://www.w3.org/2001/XMLSchema" xmlns:xs="http://www.w3.org/2001/XMLSchema" xmlns:p="http://schemas.microsoft.com/office/2006/metadata/properties" xmlns:ns2="ebd54431-b1cd-4822-ba87-6978dc8763a5" xmlns:ns3="ccd75c31-3f3d-4548-b639-828759d2d48e" targetNamespace="http://schemas.microsoft.com/office/2006/metadata/properties" ma:root="true" ma:fieldsID="0c7c41de9788a3bb26b6eb312362ab3f" ns2:_="" ns3:_="">
    <xsd:import namespace="ebd54431-b1cd-4822-ba87-6978dc8763a5"/>
    <xsd:import namespace="ccd75c31-3f3d-4548-b639-828759d2d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54431-b1cd-4822-ba87-6978dc876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1496443-cd6e-441c-abea-7d3db5ef3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75c31-3f3d-4548-b639-828759d2d48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ec2c55-3268-448a-a74d-5222a2ce0c72}" ma:internalName="TaxCatchAll" ma:showField="CatchAllData" ma:web="ccd75c31-3f3d-4548-b639-828759d2d4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527A2-6598-4556-9D0C-DFC753F7FE76}">
  <ds:schemaRefs>
    <ds:schemaRef ds:uri="http://schemas.microsoft.com/office/2006/documentManagement/types"/>
    <ds:schemaRef ds:uri="http://schemas.microsoft.com/office/2006/metadata/properties"/>
    <ds:schemaRef ds:uri="ebd54431-b1cd-4822-ba87-6978dc8763a5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ccd75c31-3f3d-4548-b639-828759d2d48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21A6F0-2170-4F3A-92F9-5B471ADCB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97638-2983-4436-A9F3-230117C31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54431-b1cd-4822-ba87-6978dc8763a5"/>
    <ds:schemaRef ds:uri="ccd75c31-3f3d-4548-b639-828759d2d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Informatiebronnen circulariteit</vt:lpstr>
      <vt:lpstr>Kennislinks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freelance@slean.nl</dc:creator>
  <cp:lastModifiedBy>Jorian Moree | Circulair Friesland</cp:lastModifiedBy>
  <cp:revision>2</cp:revision>
  <dcterms:created xsi:type="dcterms:W3CDTF">2024-05-15T07:34:01Z</dcterms:created>
  <dcterms:modified xsi:type="dcterms:W3CDTF">2025-11-12T15:04:22Z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0x01010036B37168AD80484FA9EFF3062E077745</vt:lpwstr>
  </property>
  <property fmtid="{D5CDD505-2E9C-101B-9397-08002B2CF9AE}" pid="3" name="MediaServiceImageTags">
    <vt:lpwstr/>
  </property>
</Properties>
</file>